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80006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922"/>
    <a:srgbClr val="E5A2AB"/>
    <a:srgbClr val="D4989F"/>
    <a:srgbClr val="0040AB"/>
    <a:srgbClr val="AE1F79"/>
    <a:srgbClr val="D7C401"/>
    <a:srgbClr val="003FAB"/>
    <a:srgbClr val="539DC4"/>
    <a:srgbClr val="B0191B"/>
    <a:srgbClr val="8F6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389" autoAdjust="0"/>
  </p:normalViewPr>
  <p:slideViewPr>
    <p:cSldViewPr snapToGrid="0">
      <p:cViewPr varScale="1">
        <p:scale>
          <a:sx n="33" d="100"/>
          <a:sy n="33" d="100"/>
        </p:scale>
        <p:origin x="28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945943"/>
            <a:ext cx="15300564" cy="626689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3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4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958369"/>
            <a:ext cx="3881393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958369"/>
            <a:ext cx="11419171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6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4487671"/>
            <a:ext cx="15525572" cy="7487774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2046282"/>
            <a:ext cx="15525572" cy="3937644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>
                    <a:tint val="82000"/>
                  </a:schemeClr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82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82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82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82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82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82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82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0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4791843"/>
            <a:ext cx="7650282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4791843"/>
            <a:ext cx="7650282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4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58373"/>
            <a:ext cx="15525572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4412664"/>
            <a:ext cx="7615123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6575242"/>
            <a:ext cx="7615123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4412664"/>
            <a:ext cx="7652626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6575242"/>
            <a:ext cx="7652626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7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8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591766"/>
            <a:ext cx="9112836" cy="12792138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7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591766"/>
            <a:ext cx="9112836" cy="12792138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958373"/>
            <a:ext cx="1552557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4791843"/>
            <a:ext cx="1552557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16279F-816C-4A84-AFF1-5CDD141BCAFE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6683952"/>
            <a:ext cx="607522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A88867-0C17-476B-8460-FD80B286E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BDE22-E1C6-E9A5-2D0F-25632E869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051" descr="A question mark made of red particles&#10;&#10;Description automatically generated">
            <a:extLst>
              <a:ext uri="{FF2B5EF4-FFF2-40B4-BE49-F238E27FC236}">
                <a16:creationId xmlns:a16="http://schemas.microsoft.com/office/drawing/2014/main" id="{9BD27DA9-9CC2-821D-D24B-BFE9594E8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083" r="14305" b="4027"/>
          <a:stretch/>
        </p:blipFill>
        <p:spPr>
          <a:xfrm rot="20256899">
            <a:off x="10711257" y="8051430"/>
            <a:ext cx="1191895" cy="1570355"/>
          </a:xfrm>
          <a:prstGeom prst="snip2DiagRect">
            <a:avLst>
              <a:gd name="adj1" fmla="val 0"/>
              <a:gd name="adj2" fmla="val 33328"/>
            </a:avLst>
          </a:prstGeom>
        </p:spPr>
      </p:pic>
      <p:pic>
        <p:nvPicPr>
          <p:cNvPr id="1051" name="Picture 1050" descr="A question mark made of red particles&#10;&#10;Description automatically generated">
            <a:extLst>
              <a:ext uri="{FF2B5EF4-FFF2-40B4-BE49-F238E27FC236}">
                <a16:creationId xmlns:a16="http://schemas.microsoft.com/office/drawing/2014/main" id="{25D61F0E-09CC-16CF-EF22-B36F3B979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083" r="14305" b="4027"/>
          <a:stretch/>
        </p:blipFill>
        <p:spPr>
          <a:xfrm rot="935393">
            <a:off x="12360327" y="8014917"/>
            <a:ext cx="1191895" cy="1570355"/>
          </a:xfrm>
          <a:prstGeom prst="snip2DiagRect">
            <a:avLst>
              <a:gd name="adj1" fmla="val 0"/>
              <a:gd name="adj2" fmla="val 33328"/>
            </a:avLst>
          </a:prstGeom>
        </p:spPr>
      </p:pic>
      <p:pic>
        <p:nvPicPr>
          <p:cNvPr id="1050" name="Picture 1049" descr="A question mark made of red particles&#10;&#10;Description automatically generated">
            <a:extLst>
              <a:ext uri="{FF2B5EF4-FFF2-40B4-BE49-F238E27FC236}">
                <a16:creationId xmlns:a16="http://schemas.microsoft.com/office/drawing/2014/main" id="{DEEAFE25-051D-B585-1D36-682E520222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083" r="14305" b="4027"/>
          <a:stretch/>
        </p:blipFill>
        <p:spPr>
          <a:xfrm rot="20256899">
            <a:off x="13945614" y="8066786"/>
            <a:ext cx="1191895" cy="1570355"/>
          </a:xfrm>
          <a:prstGeom prst="snip2DiagRect">
            <a:avLst>
              <a:gd name="adj1" fmla="val 0"/>
              <a:gd name="adj2" fmla="val 33328"/>
            </a:avLst>
          </a:prstGeom>
        </p:spPr>
      </p:pic>
      <p:pic>
        <p:nvPicPr>
          <p:cNvPr id="1048" name="Picture 1047" descr="A question mark made of red particles&#10;&#10;Description automatically generated">
            <a:extLst>
              <a:ext uri="{FF2B5EF4-FFF2-40B4-BE49-F238E27FC236}">
                <a16:creationId xmlns:a16="http://schemas.microsoft.com/office/drawing/2014/main" id="{4B29B6C0-07D9-3CC7-651A-20832FD6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083" r="14305" b="4027"/>
          <a:stretch/>
        </p:blipFill>
        <p:spPr>
          <a:xfrm rot="355360">
            <a:off x="15327973" y="8020662"/>
            <a:ext cx="1191895" cy="1570355"/>
          </a:xfrm>
          <a:prstGeom prst="snip2DiagRect">
            <a:avLst>
              <a:gd name="adj1" fmla="val 0"/>
              <a:gd name="adj2" fmla="val 33328"/>
            </a:avLst>
          </a:prstGeom>
        </p:spPr>
      </p:pic>
      <p:pic>
        <p:nvPicPr>
          <p:cNvPr id="1047" name="Picture 16" descr="Yersinia Pestis - The Definitive Guide | Biology Dictionary">
            <a:extLst>
              <a:ext uri="{FF2B5EF4-FFF2-40B4-BE49-F238E27FC236}">
                <a16:creationId xmlns:a16="http://schemas.microsoft.com/office/drawing/2014/main" id="{C85E017A-11BE-2EF4-BC55-F246A7AC3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1"/>
          <a:stretch/>
        </p:blipFill>
        <p:spPr bwMode="auto">
          <a:xfrm>
            <a:off x="10483456" y="6161593"/>
            <a:ext cx="6566995" cy="16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2" descr="Zika virus | Virus | The Pirbright Institute">
            <a:extLst>
              <a:ext uri="{FF2B5EF4-FFF2-40B4-BE49-F238E27FC236}">
                <a16:creationId xmlns:a16="http://schemas.microsoft.com/office/drawing/2014/main" id="{0A6FFA21-C1DF-5D15-E6D6-7B6AD076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1" b="33739"/>
          <a:stretch/>
        </p:blipFill>
        <p:spPr bwMode="auto">
          <a:xfrm>
            <a:off x="10457146" y="4360271"/>
            <a:ext cx="6593305" cy="16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0" descr="Treatments for Poxviruses May Already Exist in Licensed Drugs">
            <a:extLst>
              <a:ext uri="{FF2B5EF4-FFF2-40B4-BE49-F238E27FC236}">
                <a16:creationId xmlns:a16="http://schemas.microsoft.com/office/drawing/2014/main" id="{2A08E337-1A59-71A2-3633-266C49112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7" b="29078"/>
          <a:stretch/>
        </p:blipFill>
        <p:spPr bwMode="auto">
          <a:xfrm>
            <a:off x="1978963" y="15625211"/>
            <a:ext cx="6595224" cy="16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8" descr="Forgotten man, forgotten disease—Aniru Conteh and the battle against Lassa  fever | Ars Technica">
            <a:extLst>
              <a:ext uri="{FF2B5EF4-FFF2-40B4-BE49-F238E27FC236}">
                <a16:creationId xmlns:a16="http://schemas.microsoft.com/office/drawing/2014/main" id="{D6D158F6-3466-CFC2-325B-622368D94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2" b="37817"/>
          <a:stretch/>
        </p:blipFill>
        <p:spPr bwMode="auto">
          <a:xfrm>
            <a:off x="1978963" y="13683445"/>
            <a:ext cx="6618468" cy="16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6" descr="CDC warns doctors to watch for Marburg virus amid outbreaks in two African  nations | CNN">
            <a:extLst>
              <a:ext uri="{FF2B5EF4-FFF2-40B4-BE49-F238E27FC236}">
                <a16:creationId xmlns:a16="http://schemas.microsoft.com/office/drawing/2014/main" id="{76777CB3-AF09-5B7D-7D87-94483165D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4" b="39514"/>
          <a:stretch/>
        </p:blipFill>
        <p:spPr bwMode="auto">
          <a:xfrm>
            <a:off x="1980887" y="11739399"/>
            <a:ext cx="6593305" cy="16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Nipah Virus Particles | Colorized transmission electron micr… | Flickr">
            <a:extLst>
              <a:ext uri="{FF2B5EF4-FFF2-40B4-BE49-F238E27FC236}">
                <a16:creationId xmlns:a16="http://schemas.microsoft.com/office/drawing/2014/main" id="{2A40CA18-9D8E-F362-D4DD-BA3B6BA97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1" b="13965"/>
          <a:stretch/>
        </p:blipFill>
        <p:spPr bwMode="auto">
          <a:xfrm>
            <a:off x="1980887" y="9753060"/>
            <a:ext cx="6595224" cy="16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Catch The Flu (Under The Lens)">
            <a:extLst>
              <a:ext uri="{FF2B5EF4-FFF2-40B4-BE49-F238E27FC236}">
                <a16:creationId xmlns:a16="http://schemas.microsoft.com/office/drawing/2014/main" id="{4AC41D26-5E35-2E0A-2E7C-149C36A4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08" y="7909228"/>
            <a:ext cx="6593305" cy="16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20" descr="Influenza A virus subtype H1N1 - Wikipedia">
            <a:extLst>
              <a:ext uri="{FF2B5EF4-FFF2-40B4-BE49-F238E27FC236}">
                <a16:creationId xmlns:a16="http://schemas.microsoft.com/office/drawing/2014/main" id="{896E1AA5-7BDA-3BA3-6997-6A9E81588D9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r="33775"/>
          <a:stretch/>
        </p:blipFill>
        <p:spPr bwMode="auto">
          <a:xfrm rot="5400000">
            <a:off x="4467463" y="3644570"/>
            <a:ext cx="1623996" cy="65933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255B1-6D42-2431-41EC-9C0A970B0624}"/>
              </a:ext>
            </a:extLst>
          </p:cNvPr>
          <p:cNvSpPr txBox="1"/>
          <p:nvPr/>
        </p:nvSpPr>
        <p:spPr>
          <a:xfrm>
            <a:off x="133959" y="1323957"/>
            <a:ext cx="18000661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spcAft>
                <a:spcPts val="800"/>
              </a:spcAft>
            </a:pPr>
            <a:r>
              <a:rPr lang="en-GB" sz="8000" kern="10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alken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Spin </a:t>
            </a:r>
            <a:r>
              <a:rPr lang="en-GB" sz="8000" kern="10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alken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GB" sz="8000" kern="1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alken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8000" kern="10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alken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heel -</a:t>
            </a:r>
            <a:r>
              <a:rPr lang="en-GB" sz="8000" kern="100" smtClean="0">
                <a:solidFill>
                  <a:srgbClr val="00B0F0"/>
                </a:solidFill>
                <a:effectLst/>
                <a:latin typeface="Valken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8000" kern="100" dirty="0">
              <a:solidFill>
                <a:srgbClr val="00B0F0"/>
              </a:solidFill>
              <a:effectLst/>
              <a:latin typeface="Valken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algn="ctr">
              <a:spcAft>
                <a:spcPts val="800"/>
              </a:spcAft>
            </a:pPr>
            <a:r>
              <a:rPr lang="en-GB" sz="8000" kern="100" smtClean="0">
                <a:solidFill>
                  <a:srgbClr val="00B0F0"/>
                </a:solidFill>
                <a:latin typeface="Valken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find out which vaccine to build</a:t>
            </a:r>
            <a:endParaRPr lang="en-GB" sz="8000" kern="100" dirty="0">
              <a:solidFill>
                <a:srgbClr val="00B0F0"/>
              </a:solidFill>
              <a:effectLst/>
              <a:latin typeface="Valken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ientific consortium awards $16.5M to fund projects fighting COVID —  Harvard Gazette">
            <a:extLst>
              <a:ext uri="{FF2B5EF4-FFF2-40B4-BE49-F238E27FC236}">
                <a16:creationId xmlns:a16="http://schemas.microsoft.com/office/drawing/2014/main" id="{E42BA564-44BA-A583-642C-2FDF223060B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8" b="43483"/>
          <a:stretch/>
        </p:blipFill>
        <p:spPr bwMode="auto">
          <a:xfrm>
            <a:off x="1982811" y="4268808"/>
            <a:ext cx="6593305" cy="16239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5F944A-A90D-2CFC-FC9C-C90ADC1426F0}"/>
              </a:ext>
            </a:extLst>
          </p:cNvPr>
          <p:cNvSpPr txBox="1"/>
          <p:nvPr/>
        </p:nvSpPr>
        <p:spPr>
          <a:xfrm>
            <a:off x="2186032" y="4446135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Coronavirus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17CFA8-43C4-F94A-E888-B7202C59B037}"/>
              </a:ext>
            </a:extLst>
          </p:cNvPr>
          <p:cNvSpPr/>
          <p:nvPr/>
        </p:nvSpPr>
        <p:spPr>
          <a:xfrm>
            <a:off x="525995" y="4537599"/>
            <a:ext cx="1106906" cy="1155031"/>
          </a:xfrm>
          <a:prstGeom prst="ellipse">
            <a:avLst/>
          </a:prstGeom>
          <a:solidFill>
            <a:srgbClr val="E04F0C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F7B7E4-D587-8926-0B75-C6F55B8A5A3A}"/>
              </a:ext>
            </a:extLst>
          </p:cNvPr>
          <p:cNvSpPr txBox="1"/>
          <p:nvPr/>
        </p:nvSpPr>
        <p:spPr>
          <a:xfrm>
            <a:off x="2186032" y="6306551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Influenza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A77AE26-2A83-C0B4-0C31-2A02DB605E4E}"/>
              </a:ext>
            </a:extLst>
          </p:cNvPr>
          <p:cNvSpPr/>
          <p:nvPr/>
        </p:nvSpPr>
        <p:spPr>
          <a:xfrm>
            <a:off x="525995" y="6398015"/>
            <a:ext cx="1106906" cy="1155031"/>
          </a:xfrm>
          <a:prstGeom prst="ellipse">
            <a:avLst/>
          </a:prstGeom>
          <a:solidFill>
            <a:srgbClr val="8F629C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46D5CF-063A-6DDE-772C-E2422CD4F69C}"/>
              </a:ext>
            </a:extLst>
          </p:cNvPr>
          <p:cNvSpPr txBox="1"/>
          <p:nvPr/>
        </p:nvSpPr>
        <p:spPr>
          <a:xfrm>
            <a:off x="2186032" y="8193235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Ebola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209513-CB8A-ADB6-252F-F16DFBE42487}"/>
              </a:ext>
            </a:extLst>
          </p:cNvPr>
          <p:cNvSpPr/>
          <p:nvPr/>
        </p:nvSpPr>
        <p:spPr>
          <a:xfrm>
            <a:off x="525995" y="8178019"/>
            <a:ext cx="1106906" cy="11550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5F14524-D870-3FAD-18F8-8646C0FCC216}"/>
              </a:ext>
            </a:extLst>
          </p:cNvPr>
          <p:cNvSpPr txBox="1"/>
          <p:nvPr/>
        </p:nvSpPr>
        <p:spPr>
          <a:xfrm>
            <a:off x="2186032" y="9958023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Nipah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34BE0E4-813E-A68F-41F6-9F12321C2B07}"/>
              </a:ext>
            </a:extLst>
          </p:cNvPr>
          <p:cNvSpPr/>
          <p:nvPr/>
        </p:nvSpPr>
        <p:spPr>
          <a:xfrm>
            <a:off x="525995" y="10049487"/>
            <a:ext cx="1106906" cy="1155031"/>
          </a:xfrm>
          <a:prstGeom prst="ellipse">
            <a:avLst/>
          </a:prstGeom>
          <a:solidFill>
            <a:srgbClr val="B0191B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40FAF67-2274-DBB6-3846-22B946120FC4}"/>
              </a:ext>
            </a:extLst>
          </p:cNvPr>
          <p:cNvSpPr txBox="1"/>
          <p:nvPr/>
        </p:nvSpPr>
        <p:spPr>
          <a:xfrm>
            <a:off x="2186032" y="11920955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Marburg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EB751F7-529A-3F02-F0D7-98FF73D72ACA}"/>
              </a:ext>
            </a:extLst>
          </p:cNvPr>
          <p:cNvSpPr/>
          <p:nvPr/>
        </p:nvSpPr>
        <p:spPr>
          <a:xfrm>
            <a:off x="525995" y="12012419"/>
            <a:ext cx="1106906" cy="1155031"/>
          </a:xfrm>
          <a:prstGeom prst="ellipse">
            <a:avLst/>
          </a:prstGeom>
          <a:solidFill>
            <a:srgbClr val="539DC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60A5BA7-132C-85B8-1526-76F1BACEA88D}"/>
              </a:ext>
            </a:extLst>
          </p:cNvPr>
          <p:cNvSpPr txBox="1"/>
          <p:nvPr/>
        </p:nvSpPr>
        <p:spPr>
          <a:xfrm>
            <a:off x="2186032" y="13862721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Lassa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C9159BE-140E-307F-189D-2F6F70144742}"/>
              </a:ext>
            </a:extLst>
          </p:cNvPr>
          <p:cNvSpPr/>
          <p:nvPr/>
        </p:nvSpPr>
        <p:spPr>
          <a:xfrm>
            <a:off x="525995" y="13954185"/>
            <a:ext cx="1106906" cy="1155031"/>
          </a:xfrm>
          <a:prstGeom prst="ellipse">
            <a:avLst/>
          </a:prstGeom>
          <a:solidFill>
            <a:srgbClr val="003FAB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793C598-2ECA-2348-B9FA-3713B1FD092E}"/>
              </a:ext>
            </a:extLst>
          </p:cNvPr>
          <p:cNvSpPr txBox="1"/>
          <p:nvPr/>
        </p:nvSpPr>
        <p:spPr>
          <a:xfrm>
            <a:off x="2186032" y="15806767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Poxvirus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1D7462E-DA25-F95E-573D-3661288A9CC8}"/>
              </a:ext>
            </a:extLst>
          </p:cNvPr>
          <p:cNvSpPr/>
          <p:nvPr/>
        </p:nvSpPr>
        <p:spPr>
          <a:xfrm>
            <a:off x="525995" y="15898231"/>
            <a:ext cx="1106906" cy="1155031"/>
          </a:xfrm>
          <a:prstGeom prst="ellipse">
            <a:avLst/>
          </a:prstGeom>
          <a:solidFill>
            <a:srgbClr val="D7C40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B739740-7437-9E1E-244D-0020D5EF40E5}"/>
              </a:ext>
            </a:extLst>
          </p:cNvPr>
          <p:cNvSpPr txBox="1"/>
          <p:nvPr/>
        </p:nvSpPr>
        <p:spPr>
          <a:xfrm>
            <a:off x="10660368" y="4537599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Zika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4C68B2D-02E7-6BDC-F37A-43BD546FEDD2}"/>
              </a:ext>
            </a:extLst>
          </p:cNvPr>
          <p:cNvSpPr/>
          <p:nvPr/>
        </p:nvSpPr>
        <p:spPr>
          <a:xfrm>
            <a:off x="9000331" y="4629063"/>
            <a:ext cx="1106906" cy="1155031"/>
          </a:xfrm>
          <a:prstGeom prst="ellipse">
            <a:avLst/>
          </a:prstGeom>
          <a:solidFill>
            <a:srgbClr val="E5A2AB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45995F1-C32B-BA33-7344-463523B8F714}"/>
              </a:ext>
            </a:extLst>
          </p:cNvPr>
          <p:cNvSpPr txBox="1"/>
          <p:nvPr/>
        </p:nvSpPr>
        <p:spPr>
          <a:xfrm>
            <a:off x="10678476" y="6339367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Plague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2D76031-B08E-06DB-63C1-E1738E1A8CFA}"/>
              </a:ext>
            </a:extLst>
          </p:cNvPr>
          <p:cNvSpPr/>
          <p:nvPr/>
        </p:nvSpPr>
        <p:spPr>
          <a:xfrm>
            <a:off x="9018439" y="6430831"/>
            <a:ext cx="1106906" cy="1155031"/>
          </a:xfrm>
          <a:prstGeom prst="ellipse">
            <a:avLst/>
          </a:prstGeom>
          <a:solidFill>
            <a:srgbClr val="20692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EC3F34-6443-5F7E-63F5-6C65072282C4}"/>
              </a:ext>
            </a:extLst>
          </p:cNvPr>
          <p:cNvSpPr txBox="1"/>
          <p:nvPr/>
        </p:nvSpPr>
        <p:spPr>
          <a:xfrm>
            <a:off x="10686678" y="8091074"/>
            <a:ext cx="61868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ln w="15875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Disease X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0CE3A7A-3FF9-B438-0101-AD6118B50779}"/>
              </a:ext>
            </a:extLst>
          </p:cNvPr>
          <p:cNvSpPr/>
          <p:nvPr/>
        </p:nvSpPr>
        <p:spPr>
          <a:xfrm>
            <a:off x="9026641" y="8182538"/>
            <a:ext cx="1106906" cy="1155031"/>
          </a:xfrm>
          <a:prstGeom prst="ellipse">
            <a:avLst/>
          </a:prstGeom>
          <a:solidFill>
            <a:srgbClr val="AE1F7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8955495" y="97971"/>
            <a:ext cx="89730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/>
              <a:t>"Protein superglue to build vaccines"</a:t>
            </a:r>
          </a:p>
          <a:p>
            <a:r>
              <a:rPr lang="en-US" altLang="en-US" sz="2800"/>
              <a:t>Mark Howarth Lab, Dept of Pharmacology</a:t>
            </a:r>
          </a:p>
        </p:txBody>
      </p:sp>
      <p:pic>
        <p:nvPicPr>
          <p:cNvPr id="38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554" y="1123313"/>
            <a:ext cx="2845025" cy="65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520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45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Aharoni</vt:lpstr>
      <vt:lpstr>Aptos</vt:lpstr>
      <vt:lpstr>Aptos Display</vt:lpstr>
      <vt:lpstr>Arial</vt:lpstr>
      <vt:lpstr>Times New Roman</vt:lpstr>
      <vt:lpstr>Valken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Hills</dc:creator>
  <cp:lastModifiedBy>Mark Howarth</cp:lastModifiedBy>
  <cp:revision>17</cp:revision>
  <dcterms:created xsi:type="dcterms:W3CDTF">2024-03-07T21:49:57Z</dcterms:created>
  <dcterms:modified xsi:type="dcterms:W3CDTF">2024-04-29T00:08:07Z</dcterms:modified>
</cp:coreProperties>
</file>